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259" r:id="rId4"/>
    <p:sldId id="265" r:id="rId5"/>
    <p:sldId id="268" r:id="rId6"/>
    <p:sldId id="269" r:id="rId7"/>
    <p:sldId id="260" r:id="rId8"/>
    <p:sldId id="261" r:id="rId9"/>
    <p:sldId id="264" r:id="rId10"/>
    <p:sldId id="270" r:id="rId11"/>
    <p:sldId id="262" r:id="rId12"/>
    <p:sldId id="271" r:id="rId13"/>
    <p:sldId id="273" r:id="rId14"/>
    <p:sldId id="274" r:id="rId15"/>
    <p:sldId id="275" r:id="rId16"/>
    <p:sldId id="276" r:id="rId17"/>
    <p:sldId id="266" r:id="rId18"/>
    <p:sldId id="26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66D"/>
    <a:srgbClr val="4ECDC4"/>
    <a:srgbClr val="292F36"/>
    <a:srgbClr val="F7FFF7"/>
    <a:srgbClr val="FF6B6B"/>
    <a:srgbClr val="EE6C4D"/>
    <a:srgbClr val="293241"/>
    <a:srgbClr val="FF7E79"/>
    <a:srgbClr val="1B1B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90"/>
    <p:restoredTop sz="94613"/>
  </p:normalViewPr>
  <p:slideViewPr>
    <p:cSldViewPr snapToGrid="0" snapToObjects="1">
      <p:cViewPr>
        <p:scale>
          <a:sx n="85" d="100"/>
          <a:sy n="85" d="100"/>
        </p:scale>
        <p:origin x="536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2.tiff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8C2546-D068-BF47-80FC-7CCB4DB44378}" type="datetimeFigureOut">
              <a:rPr lang="en-US" smtClean="0"/>
              <a:t>3/26/17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87819-815B-8D48-AAF2-8B96C46B1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281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87819-815B-8D48-AAF2-8B96C46B15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107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2FC2B-6FE5-F94D-85E1-773F515B9BEF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A8884-D5A8-194F-BC3D-433A3B171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2FC2B-6FE5-F94D-85E1-773F515B9BEF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A8884-D5A8-194F-BC3D-433A3B171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2FC2B-6FE5-F94D-85E1-773F515B9BEF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A8884-D5A8-194F-BC3D-433A3B171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2FC2B-6FE5-F94D-85E1-773F515B9BEF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A8884-D5A8-194F-BC3D-433A3B171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2FC2B-6FE5-F94D-85E1-773F515B9BEF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A8884-D5A8-194F-BC3D-433A3B171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2FC2B-6FE5-F94D-85E1-773F515B9BEF}" type="datetimeFigureOut">
              <a:rPr lang="en-US" smtClean="0"/>
              <a:t>3/20/17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A8884-D5A8-194F-BC3D-433A3B171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2FC2B-6FE5-F94D-85E1-773F515B9BEF}" type="datetimeFigureOut">
              <a:rPr lang="en-US" smtClean="0"/>
              <a:t>3/20/17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A8884-D5A8-194F-BC3D-433A3B171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2FC2B-6FE5-F94D-85E1-773F515B9BEF}" type="datetimeFigureOut">
              <a:rPr lang="en-US" smtClean="0"/>
              <a:t>3/20/17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A8884-D5A8-194F-BC3D-433A3B171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2FC2B-6FE5-F94D-85E1-773F515B9BEF}" type="datetimeFigureOut">
              <a:rPr lang="en-US" smtClean="0"/>
              <a:t>3/20/17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A8884-D5A8-194F-BC3D-433A3B171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2FC2B-6FE5-F94D-85E1-773F515B9BEF}" type="datetimeFigureOut">
              <a:rPr lang="en-US" smtClean="0"/>
              <a:t>3/20/17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A8884-D5A8-194F-BC3D-433A3B171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2FC2B-6FE5-F94D-85E1-773F515B9BEF}" type="datetimeFigureOut">
              <a:rPr lang="en-US" smtClean="0"/>
              <a:t>3/20/17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A8884-D5A8-194F-BC3D-433A3B171A2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2F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12FC2B-6FE5-F94D-85E1-773F515B9BEF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DA8884-D5A8-194F-BC3D-433A3B171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5501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4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4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4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071687"/>
            <a:ext cx="9144000" cy="2495550"/>
          </a:xfrm>
        </p:spPr>
        <p:txBody>
          <a:bodyPr>
            <a:noAutofit/>
          </a:bodyPr>
          <a:lstStyle/>
          <a:p>
            <a:r>
              <a:rPr lang="en-US" sz="8800" b="1" spc="50" dirty="0" smtClean="0">
                <a:solidFill>
                  <a:srgbClr val="F7FFF7"/>
                </a:solidFill>
                <a:latin typeface="Helvetica Neue" charset="0"/>
                <a:ea typeface="Helvetica Neue" charset="0"/>
                <a:cs typeface="Helvetica Neue" charset="0"/>
              </a:rPr>
              <a:t>Immutable Infrastructures in SQA</a:t>
            </a:r>
            <a:endParaRPr lang="en-US" sz="8800" b="1" spc="50" dirty="0">
              <a:solidFill>
                <a:srgbClr val="F7FFF7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086349"/>
            <a:ext cx="9144000" cy="1485901"/>
          </a:xfrm>
        </p:spPr>
        <p:txBody>
          <a:bodyPr>
            <a:normAutofit/>
          </a:bodyPr>
          <a:lstStyle/>
          <a:p>
            <a:r>
              <a:rPr lang="en-US" sz="2800" spc="80" dirty="0" smtClean="0">
                <a:solidFill>
                  <a:srgbClr val="4ECDC4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BYUNG KANG / ROBBY LAGEN</a:t>
            </a:r>
            <a:endParaRPr lang="en-US" sz="2800" spc="80" dirty="0">
              <a:solidFill>
                <a:srgbClr val="4ECDC4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5935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65650"/>
            <a:ext cx="10515600" cy="4351338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8000" b="1" dirty="0" err="1" smtClean="0">
                <a:latin typeface="Helvetica Neue" charset="0"/>
                <a:ea typeface="Helvetica Neue" charset="0"/>
                <a:cs typeface="Helvetica Neue" charset="0"/>
              </a:rPr>
              <a:t>youtube</a:t>
            </a:r>
            <a:r>
              <a:rPr lang="en-US" sz="8000" b="1" dirty="0" smtClean="0">
                <a:latin typeface="Helvetica Neue" charset="0"/>
                <a:ea typeface="Helvetica Neue" charset="0"/>
                <a:cs typeface="Helvetica Neue" charset="0"/>
              </a:rPr>
              <a:t> video downloader</a:t>
            </a:r>
            <a:endParaRPr lang="en-US" sz="8000" b="1" dirty="0">
              <a:solidFill>
                <a:srgbClr val="4ECDC4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65712"/>
            <a:ext cx="12192000" cy="2526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21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65650"/>
            <a:ext cx="10515600" cy="4351338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7200" b="1" dirty="0" smtClean="0">
                <a:latin typeface="Helvetica Neue" charset="0"/>
                <a:ea typeface="Helvetica Neue" charset="0"/>
                <a:cs typeface="Helvetica Neue" charset="0"/>
              </a:rPr>
              <a:t>Video -&gt; Audio</a:t>
            </a:r>
          </a:p>
        </p:txBody>
      </p:sp>
    </p:spTree>
    <p:extLst>
      <p:ext uri="{BB962C8B-B14F-4D97-AF65-F5344CB8AC3E}">
        <p14:creationId xmlns:p14="http://schemas.microsoft.com/office/powerpoint/2010/main" val="341516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65650"/>
            <a:ext cx="10515600" cy="4351338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7200" b="1" dirty="0" smtClean="0">
                <a:latin typeface="Helvetica Neue" charset="0"/>
                <a:ea typeface="Helvetica Neue" charset="0"/>
                <a:cs typeface="Helvetica Neue" charset="0"/>
              </a:rPr>
              <a:t>Video -&gt; Audio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199504" y="3621189"/>
            <a:ext cx="77929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rgbClr val="4ECDC4"/>
                </a:solidFill>
                <a:latin typeface="Helvetica Neue Medium" charset="0"/>
                <a:ea typeface="Helvetica Neue Medium" charset="0"/>
                <a:cs typeface="Helvetica Neue Medium" charset="0"/>
              </a:rPr>
              <a:t>“It works on my machine”</a:t>
            </a:r>
            <a:endParaRPr lang="en-US" sz="4400" b="1" dirty="0">
              <a:solidFill>
                <a:srgbClr val="4ECDC4"/>
              </a:solidFill>
              <a:latin typeface="Helvetica Neue Medium" charset="0"/>
              <a:ea typeface="Helvetica Neue Medium" charset="0"/>
              <a:cs typeface="Helvetica Neue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20762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25831"/>
            <a:ext cx="10515600" cy="1520102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2400" b="1" dirty="0" err="1" smtClean="0">
                <a:latin typeface="Helvetica Neue" charset="0"/>
                <a:ea typeface="Helvetica Neue" charset="0"/>
                <a:cs typeface="Helvetica Neue" charset="0"/>
              </a:rPr>
              <a:t>config</a:t>
            </a:r>
            <a:endParaRPr lang="en-US" sz="2400" b="1" dirty="0" smtClean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1135" y="894502"/>
            <a:ext cx="1029730" cy="102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6853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25831"/>
            <a:ext cx="10515600" cy="1520102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2400" b="1" dirty="0" err="1" smtClean="0">
                <a:latin typeface="Helvetica Neue" charset="0"/>
                <a:ea typeface="Helvetica Neue" charset="0"/>
                <a:cs typeface="Helvetica Neue" charset="0"/>
              </a:rPr>
              <a:t>config</a:t>
            </a:r>
            <a:endParaRPr lang="en-US" sz="2400" b="1" dirty="0" smtClean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005" y="4178643"/>
            <a:ext cx="1219200" cy="1219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1135" y="894502"/>
            <a:ext cx="1029730" cy="102973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99735" y="5397843"/>
            <a:ext cx="1445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Helvetica Neue" charset="0"/>
                <a:ea typeface="Helvetica Neue" charset="0"/>
                <a:cs typeface="Helvetica Neue" charset="0"/>
              </a:rPr>
              <a:t>DEV</a:t>
            </a:r>
            <a:endParaRPr lang="en-US" sz="2400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8" name="Left-Right Arrow 27"/>
          <p:cNvSpPr/>
          <p:nvPr/>
        </p:nvSpPr>
        <p:spPr>
          <a:xfrm rot="8100000">
            <a:off x="3348191" y="3015101"/>
            <a:ext cx="1156884" cy="427662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449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25831"/>
            <a:ext cx="10515600" cy="1520102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2400" b="1" dirty="0" err="1" smtClean="0">
                <a:latin typeface="Helvetica Neue" charset="0"/>
                <a:ea typeface="Helvetica Neue" charset="0"/>
                <a:cs typeface="Helvetica Neue" charset="0"/>
              </a:rPr>
              <a:t>config</a:t>
            </a:r>
            <a:endParaRPr lang="en-US" sz="2400" b="1" dirty="0" smtClean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005" y="4178643"/>
            <a:ext cx="1219200" cy="1219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4178642"/>
            <a:ext cx="1219200" cy="1219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1135" y="894502"/>
            <a:ext cx="1029730" cy="102973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99735" y="5397843"/>
            <a:ext cx="1445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Helvetica Neue" charset="0"/>
                <a:ea typeface="Helvetica Neue" charset="0"/>
                <a:cs typeface="Helvetica Neue" charset="0"/>
              </a:rPr>
              <a:t>DEV</a:t>
            </a:r>
            <a:endParaRPr lang="en-US" sz="2400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73130" y="5397842"/>
            <a:ext cx="1445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Helvetica Neue" charset="0"/>
                <a:ea typeface="Helvetica Neue" charset="0"/>
                <a:cs typeface="Helvetica Neue" charset="0"/>
              </a:rPr>
              <a:t>QA</a:t>
            </a:r>
            <a:endParaRPr lang="en-US" sz="2400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6" name="Left-Right Arrow 25"/>
          <p:cNvSpPr/>
          <p:nvPr/>
        </p:nvSpPr>
        <p:spPr>
          <a:xfrm rot="5400000">
            <a:off x="5517558" y="3149349"/>
            <a:ext cx="1156884" cy="427662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Left-Right Arrow 27"/>
          <p:cNvSpPr/>
          <p:nvPr/>
        </p:nvSpPr>
        <p:spPr>
          <a:xfrm rot="8100000">
            <a:off x="3348191" y="3015101"/>
            <a:ext cx="1156884" cy="427662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9922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25831"/>
            <a:ext cx="10515600" cy="1520102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2400" b="1" dirty="0" err="1" smtClean="0">
                <a:latin typeface="Helvetica Neue" charset="0"/>
                <a:ea typeface="Helvetica Neue" charset="0"/>
                <a:cs typeface="Helvetica Neue" charset="0"/>
              </a:rPr>
              <a:t>config</a:t>
            </a:r>
            <a:endParaRPr lang="en-US" sz="2400" b="1" dirty="0" smtClean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005" y="4178643"/>
            <a:ext cx="1219200" cy="1219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4178642"/>
            <a:ext cx="1219200" cy="1219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9795" y="4178643"/>
            <a:ext cx="1219200" cy="1219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1135" y="894502"/>
            <a:ext cx="1029730" cy="102973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99735" y="5397843"/>
            <a:ext cx="1445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Helvetica Neue" charset="0"/>
                <a:ea typeface="Helvetica Neue" charset="0"/>
                <a:cs typeface="Helvetica Neue" charset="0"/>
              </a:rPr>
              <a:t>DEV</a:t>
            </a:r>
            <a:endParaRPr lang="en-US" sz="2400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73130" y="5397842"/>
            <a:ext cx="1445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Helvetica Neue" charset="0"/>
                <a:ea typeface="Helvetica Neue" charset="0"/>
                <a:cs typeface="Helvetica Neue" charset="0"/>
              </a:rPr>
              <a:t>QA</a:t>
            </a:r>
            <a:endParaRPr lang="en-US" sz="2400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746525" y="5397841"/>
            <a:ext cx="1445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Helvetica Neue" charset="0"/>
                <a:ea typeface="Helvetica Neue" charset="0"/>
                <a:cs typeface="Helvetica Neue" charset="0"/>
              </a:rPr>
              <a:t>OPS</a:t>
            </a:r>
            <a:endParaRPr lang="en-US" sz="2400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6" name="Left-Right Arrow 25"/>
          <p:cNvSpPr/>
          <p:nvPr/>
        </p:nvSpPr>
        <p:spPr>
          <a:xfrm rot="5400000">
            <a:off x="5517558" y="3149349"/>
            <a:ext cx="1156884" cy="427662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Left-Right Arrow 26"/>
          <p:cNvSpPr/>
          <p:nvPr/>
        </p:nvSpPr>
        <p:spPr>
          <a:xfrm rot="2700000">
            <a:off x="7686925" y="3015721"/>
            <a:ext cx="1156884" cy="427662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Left-Right Arrow 27"/>
          <p:cNvSpPr/>
          <p:nvPr/>
        </p:nvSpPr>
        <p:spPr>
          <a:xfrm rot="8100000">
            <a:off x="3348191" y="3015101"/>
            <a:ext cx="1156884" cy="427662"/>
          </a:xfrm>
          <a:prstGeom prst="left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908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65650"/>
            <a:ext cx="10515600" cy="4351338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7200" b="1" dirty="0" smtClean="0">
                <a:latin typeface="Helvetica Neue" charset="0"/>
                <a:ea typeface="Helvetica Neue" charset="0"/>
                <a:cs typeface="Helvetica Neue" charset="0"/>
              </a:rPr>
              <a:t>Why should we use it?</a:t>
            </a:r>
          </a:p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7200" b="1" dirty="0" smtClean="0">
                <a:solidFill>
                  <a:srgbClr val="FF6B6B"/>
                </a:solidFill>
                <a:latin typeface="Helvetica Neue" charset="0"/>
                <a:ea typeface="Helvetica Neue" charset="0"/>
                <a:cs typeface="Helvetica Neue" charset="0"/>
              </a:rPr>
              <a:t>It works on my machine.</a:t>
            </a:r>
            <a:endParaRPr lang="en-US" sz="7200" b="1" dirty="0">
              <a:solidFill>
                <a:srgbClr val="FF6B6B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37655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65650"/>
            <a:ext cx="10515600" cy="4351338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7200" b="1" dirty="0" smtClean="0">
                <a:latin typeface="Helvetica Neue" charset="0"/>
                <a:ea typeface="Helvetica Neue" charset="0"/>
                <a:cs typeface="Helvetica Neue" charset="0"/>
              </a:rPr>
              <a:t>Why should we use it?</a:t>
            </a:r>
          </a:p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7200" b="1" strike="sngStrike" dirty="0" smtClean="0">
                <a:solidFill>
                  <a:srgbClr val="FF6B6B"/>
                </a:solidFill>
                <a:latin typeface="Helvetica Neue" charset="0"/>
                <a:ea typeface="Helvetica Neue" charset="0"/>
                <a:cs typeface="Helvetica Neue" charset="0"/>
              </a:rPr>
              <a:t>It works on my machine.</a:t>
            </a:r>
            <a:endParaRPr lang="en-US" sz="7200" b="1" strike="sngStrike" dirty="0">
              <a:solidFill>
                <a:srgbClr val="FF6B6B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839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79588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8000" b="1" spc="50" dirty="0">
                <a:solidFill>
                  <a:srgbClr val="F7FFF7"/>
                </a:solidFill>
                <a:latin typeface="Helvetica Neue" charset="0"/>
                <a:ea typeface="Helvetica Neue" charset="0"/>
                <a:cs typeface="Helvetica Neue" charset="0"/>
              </a:rPr>
              <a:t>Immutable </a:t>
            </a:r>
            <a:r>
              <a:rPr lang="en-US" sz="8000" b="1" spc="50" dirty="0" smtClean="0">
                <a:solidFill>
                  <a:srgbClr val="F7FFF7"/>
                </a:solidFill>
                <a:latin typeface="Helvetica Neue" charset="0"/>
                <a:ea typeface="Helvetica Neue" charset="0"/>
                <a:cs typeface="Helvetica Neue" charset="0"/>
              </a:rPr>
              <a:t>Infrastructures?</a:t>
            </a:r>
            <a:endParaRPr lang="en-US" sz="8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682331"/>
            <a:ext cx="10515600" cy="4351338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316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79588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8000" b="1" spc="50" dirty="0">
                <a:solidFill>
                  <a:srgbClr val="F7FFF7"/>
                </a:solidFill>
                <a:latin typeface="Helvetica Neue" charset="0"/>
                <a:ea typeface="Helvetica Neue" charset="0"/>
                <a:cs typeface="Helvetica Neue" charset="0"/>
              </a:rPr>
              <a:t>Immutable </a:t>
            </a:r>
            <a:r>
              <a:rPr lang="en-US" sz="8000" b="1" spc="50" dirty="0" smtClean="0">
                <a:solidFill>
                  <a:srgbClr val="F7FFF7"/>
                </a:solidFill>
                <a:latin typeface="Helvetica Neue" charset="0"/>
                <a:ea typeface="Helvetica Neue" charset="0"/>
                <a:cs typeface="Helvetica Neue" charset="0"/>
              </a:rPr>
              <a:t>Infrastructures?</a:t>
            </a:r>
            <a:endParaRPr lang="en-US" sz="8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682331"/>
            <a:ext cx="10515600" cy="4351338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7795" y="3798151"/>
            <a:ext cx="2738228" cy="244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617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79588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8000" b="1" spc="50" dirty="0">
                <a:solidFill>
                  <a:srgbClr val="F7FFF7"/>
                </a:solidFill>
                <a:latin typeface="Helvetica Neue" charset="0"/>
                <a:ea typeface="Helvetica Neue" charset="0"/>
                <a:cs typeface="Helvetica Neue" charset="0"/>
              </a:rPr>
              <a:t>Immutable </a:t>
            </a:r>
            <a:r>
              <a:rPr lang="en-US" sz="8000" b="1" spc="50" dirty="0" smtClean="0">
                <a:solidFill>
                  <a:srgbClr val="F7FFF7"/>
                </a:solidFill>
                <a:latin typeface="Helvetica Neue" charset="0"/>
                <a:ea typeface="Helvetica Neue" charset="0"/>
                <a:cs typeface="Helvetica Neue" charset="0"/>
              </a:rPr>
              <a:t>Infrastructures?</a:t>
            </a:r>
            <a:endParaRPr lang="en-US" sz="8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682331"/>
            <a:ext cx="10515600" cy="4351338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7795" y="3798151"/>
            <a:ext cx="2738228" cy="24433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6023" y="3916877"/>
            <a:ext cx="6095718" cy="2511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151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79588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8000" b="1" spc="50" dirty="0">
                <a:solidFill>
                  <a:srgbClr val="4ECDC4"/>
                </a:solidFill>
                <a:latin typeface="Helvetica Neue" charset="0"/>
                <a:ea typeface="Helvetica Neue" charset="0"/>
                <a:cs typeface="Helvetica Neue" charset="0"/>
              </a:rPr>
              <a:t>Immutable</a:t>
            </a:r>
            <a:r>
              <a:rPr lang="en-US" sz="8000" b="1" spc="50" dirty="0">
                <a:solidFill>
                  <a:srgbClr val="F7FFF7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8000" b="1" spc="50" dirty="0" smtClean="0">
                <a:solidFill>
                  <a:srgbClr val="F7FFF7"/>
                </a:solidFill>
                <a:latin typeface="Helvetica Neue" charset="0"/>
                <a:ea typeface="Helvetica Neue" charset="0"/>
                <a:cs typeface="Helvetica Neue" charset="0"/>
              </a:rPr>
              <a:t>Infrastructures?</a:t>
            </a:r>
            <a:endParaRPr lang="en-US" sz="8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682331"/>
            <a:ext cx="10515600" cy="4351338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596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79588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sz="8000" b="1" spc="50" dirty="0">
                <a:solidFill>
                  <a:srgbClr val="F7FFF7"/>
                </a:solidFill>
                <a:latin typeface="Helvetica Neue" charset="0"/>
                <a:ea typeface="Helvetica Neue" charset="0"/>
                <a:cs typeface="Helvetica Neue" charset="0"/>
              </a:rPr>
              <a:t>Immutable</a:t>
            </a:r>
            <a:r>
              <a:rPr lang="en-US" sz="8000" b="1" spc="50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8000" b="1" spc="50" dirty="0" smtClean="0">
                <a:solidFill>
                  <a:srgbClr val="4ECDC4"/>
                </a:solidFill>
                <a:latin typeface="Helvetica Neue" charset="0"/>
                <a:ea typeface="Helvetica Neue" charset="0"/>
                <a:cs typeface="Helvetica Neue" charset="0"/>
              </a:rPr>
              <a:t>Infrastructures?</a:t>
            </a:r>
            <a:endParaRPr lang="en-US" sz="8000" dirty="0">
              <a:solidFill>
                <a:srgbClr val="4ECDC4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682331"/>
            <a:ext cx="10515600" cy="4351338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383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41707"/>
            <a:ext cx="10515600" cy="4351338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3200" b="1" dirty="0" smtClean="0">
                <a:latin typeface="Helvetica Neue" charset="0"/>
                <a:ea typeface="Helvetica Neue" charset="0"/>
                <a:cs typeface="Helvetica Neue" charset="0"/>
              </a:rPr>
              <a:t>“Immutable </a:t>
            </a:r>
            <a:r>
              <a:rPr lang="en-US" sz="3200" b="1" dirty="0">
                <a:latin typeface="Helvetica Neue" charset="0"/>
                <a:ea typeface="Helvetica Neue" charset="0"/>
                <a:cs typeface="Helvetica Neue" charset="0"/>
              </a:rPr>
              <a:t>infrastructure is an approach to managing services and software deployments on IT resources wherein components are replaced rather than changed. An application or </a:t>
            </a:r>
            <a:r>
              <a:rPr lang="en-US" sz="3200" b="1" dirty="0" smtClean="0">
                <a:latin typeface="Helvetica Neue" charset="0"/>
                <a:ea typeface="Helvetica Neue" charset="0"/>
                <a:cs typeface="Helvetica Neue" charset="0"/>
              </a:rPr>
              <a:t>service </a:t>
            </a:r>
            <a:r>
              <a:rPr lang="en-US" sz="3200" b="1" dirty="0">
                <a:latin typeface="Helvetica Neue" charset="0"/>
                <a:ea typeface="Helvetica Neue" charset="0"/>
                <a:cs typeface="Helvetica Neue" charset="0"/>
              </a:rPr>
              <a:t>is effectively redeployed each time any change occurs</a:t>
            </a:r>
            <a:r>
              <a:rPr lang="en-US" sz="3200" b="1" dirty="0" smtClean="0">
                <a:latin typeface="Helvetica Neue" charset="0"/>
                <a:ea typeface="Helvetica Neue" charset="0"/>
                <a:cs typeface="Helvetica Neue" charset="0"/>
              </a:rPr>
              <a:t>.”</a:t>
            </a:r>
            <a:endParaRPr lang="en-US" sz="3200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37930" y="4704065"/>
            <a:ext cx="3550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 smtClean="0">
                <a:solidFill>
                  <a:srgbClr val="292F36"/>
                </a:solidFill>
                <a:latin typeface="Helvetica Neue" charset="0"/>
                <a:ea typeface="Helvetica Neue" charset="0"/>
                <a:cs typeface="Helvetica Neue" charset="0"/>
              </a:rPr>
              <a:t>Margaret Rouse</a:t>
            </a:r>
            <a:endParaRPr lang="en-US" sz="2800" b="1" dirty="0">
              <a:solidFill>
                <a:srgbClr val="292F36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6444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65650"/>
            <a:ext cx="10515600" cy="4351338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4800" b="1" dirty="0" smtClean="0">
                <a:latin typeface="Helvetica Neue" charset="0"/>
                <a:ea typeface="Helvetica Neue" charset="0"/>
                <a:cs typeface="Helvetica Neue" charset="0"/>
              </a:rPr>
              <a:t>Destroy and recreate the entire infrastructure after an IT-related update.</a:t>
            </a:r>
          </a:p>
        </p:txBody>
      </p:sp>
    </p:spTree>
    <p:extLst>
      <p:ext uri="{BB962C8B-B14F-4D97-AF65-F5344CB8AC3E}">
        <p14:creationId xmlns:p14="http://schemas.microsoft.com/office/powerpoint/2010/main" val="1658957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65650"/>
            <a:ext cx="10515600" cy="4351338"/>
          </a:xfrm>
        </p:spPr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8000" b="1" dirty="0" err="1" smtClean="0">
                <a:latin typeface="Helvetica Neue" charset="0"/>
                <a:ea typeface="Helvetica Neue" charset="0"/>
                <a:cs typeface="Helvetica Neue" charset="0"/>
              </a:rPr>
              <a:t>youtube</a:t>
            </a:r>
            <a:r>
              <a:rPr lang="en-US" sz="8000" b="1" dirty="0" smtClean="0">
                <a:latin typeface="Helvetica Neue" charset="0"/>
                <a:ea typeface="Helvetica Neue" charset="0"/>
                <a:cs typeface="Helvetica Neue" charset="0"/>
              </a:rPr>
              <a:t> video downloader</a:t>
            </a:r>
            <a:endParaRPr lang="en-US" sz="8000" b="1" dirty="0">
              <a:solidFill>
                <a:srgbClr val="4ECDC4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1183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8961</TotalTime>
  <Words>127</Words>
  <Application>Microsoft Macintosh PowerPoint</Application>
  <PresentationFormat>Widescreen</PresentationFormat>
  <Paragraphs>30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Calibri</vt:lpstr>
      <vt:lpstr>Calibri Light</vt:lpstr>
      <vt:lpstr>Helvetica Neue</vt:lpstr>
      <vt:lpstr>Helvetica Neue Medium</vt:lpstr>
      <vt:lpstr>Arial</vt:lpstr>
      <vt:lpstr>Office Theme</vt:lpstr>
      <vt:lpstr>Immutable Infrastructures in SQA</vt:lpstr>
      <vt:lpstr>Immutable Infrastructures?</vt:lpstr>
      <vt:lpstr>Immutable Infrastructures?</vt:lpstr>
      <vt:lpstr>Immutable Infrastructures?</vt:lpstr>
      <vt:lpstr>Immutable Infrastructures?</vt:lpstr>
      <vt:lpstr>Immutable Infrastructures?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Immutable Infrastructures in SQA</dc:title>
  <dc:creator>Byung Kang</dc:creator>
  <cp:lastModifiedBy>Byung Kang</cp:lastModifiedBy>
  <cp:revision>26</cp:revision>
  <dcterms:created xsi:type="dcterms:W3CDTF">2017-03-11T21:40:55Z</dcterms:created>
  <dcterms:modified xsi:type="dcterms:W3CDTF">2017-03-26T15:59:21Z</dcterms:modified>
</cp:coreProperties>
</file>